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41F9AE-F062-440A-9803-E0237D96DD23}">
  <a:tblStyle styleId="{5341F9AE-F062-440A-9803-E0237D96DD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c8b21021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c8b21021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c8b21021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c8b21021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95c146d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95c146d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95c146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95c146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c95c146d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c95c146d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95c146d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95c146d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95c146d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95c146d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c8b21021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c8b21021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c8b21021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c8b21021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923edc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923edc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95c146d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95c146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c9574fe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c9574fe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95c146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c95c146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c95c146d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c95c146d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95c146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c95c146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bit.ly/1IMLAN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6000" b="1"/>
              <a:t>SALE</a:t>
            </a:r>
            <a:r>
              <a:rPr lang="en" sz="6000" b="1">
                <a:solidFill>
                  <a:srgbClr val="00FF00"/>
                </a:solidFill>
              </a:rPr>
              <a:t>$</a:t>
            </a:r>
            <a:r>
              <a:rPr lang="en" sz="6000" b="1"/>
              <a:t>TER</a:t>
            </a:r>
            <a:endParaRPr sz="6000"/>
          </a:p>
        </p:txBody>
      </p:sp>
      <p:sp>
        <p:nvSpPr>
          <p:cNvPr id="55" name="Google Shape;55;p13"/>
          <p:cNvSpPr txBox="1">
            <a:spLocks noGrp="1"/>
          </p:cNvSpPr>
          <p:nvPr>
            <p:ph type="subTitle" idx="1"/>
          </p:nvPr>
        </p:nvSpPr>
        <p:spPr>
          <a:xfrm>
            <a:off x="311700" y="2834125"/>
            <a:ext cx="8520600" cy="1306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i="1">
                <a:solidFill>
                  <a:schemeClr val="dk1"/>
                </a:solidFill>
              </a:rPr>
              <a:t>You’ve got 99 department problems, but sales ain’t one!</a:t>
            </a:r>
            <a:endParaRPr sz="1200" b="1" i="1">
              <a:solidFill>
                <a:schemeClr val="dk1"/>
              </a:solidFill>
            </a:endParaRPr>
          </a:p>
          <a:p>
            <a:pPr marL="0" lvl="0" indent="0" algn="ctr" rtl="0">
              <a:lnSpc>
                <a:spcPct val="115000"/>
              </a:lnSpc>
              <a:spcBef>
                <a:spcPts val="0"/>
              </a:spcBef>
              <a:spcAft>
                <a:spcPts val="0"/>
              </a:spcAft>
              <a:buNone/>
            </a:pPr>
            <a:endParaRPr sz="1200" b="1" i="1">
              <a:solidFill>
                <a:schemeClr val="dk1"/>
              </a:solidFill>
            </a:endParaRPr>
          </a:p>
          <a:p>
            <a:pPr marL="0" lvl="0" indent="0" algn="ctr" rtl="0">
              <a:lnSpc>
                <a:spcPct val="115000"/>
              </a:lnSpc>
              <a:spcBef>
                <a:spcPts val="0"/>
              </a:spcBef>
              <a:spcAft>
                <a:spcPts val="0"/>
              </a:spcAft>
              <a:buNone/>
            </a:pPr>
            <a:r>
              <a:rPr lang="en" sz="1400" b="1">
                <a:solidFill>
                  <a:schemeClr val="dk1"/>
                </a:solidFill>
              </a:rPr>
              <a:t>Group 1</a:t>
            </a:r>
            <a:endParaRPr sz="1400" b="1">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 sz="1400">
                <a:solidFill>
                  <a:schemeClr val="dk1"/>
                </a:solidFill>
              </a:rPr>
              <a:t>Diana Gonzalez, Amy Le, Gilat Mandelbaum, Sakina Presswala, Shivani Sethi</a:t>
            </a:r>
            <a:endParaRPr sz="14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 sz="1400">
                <a:solidFill>
                  <a:schemeClr val="dk1"/>
                </a:solidFill>
              </a:rPr>
              <a:t>Date : 12/18/2017</a:t>
            </a:r>
            <a:endParaRPr sz="1400">
              <a:solidFill>
                <a:schemeClr val="dk1"/>
              </a:solidFill>
            </a:endParaRPr>
          </a:p>
          <a:p>
            <a:pPr marL="0" lvl="0" indent="0" algn="l" rtl="0">
              <a:spcBef>
                <a:spcPts val="0"/>
              </a:spcBef>
              <a:spcAft>
                <a:spcPts val="0"/>
              </a:spcAft>
              <a:buNone/>
            </a:pPr>
            <a:r>
              <a:rPr lang="en"/>
              <a:t>                                 </a:t>
            </a:r>
            <a:endParaRPr/>
          </a:p>
        </p:txBody>
      </p:sp>
      <p:pic>
        <p:nvPicPr>
          <p:cNvPr id="56" name="Google Shape;56;p13"/>
          <p:cNvPicPr preferRelativeResize="0"/>
          <p:nvPr/>
        </p:nvPicPr>
        <p:blipFill>
          <a:blip r:embed="rId3">
            <a:alphaModFix/>
          </a:blip>
          <a:stretch>
            <a:fillRect/>
          </a:stretch>
        </p:blipFill>
        <p:spPr>
          <a:xfrm>
            <a:off x="411076" y="507101"/>
            <a:ext cx="2987850" cy="848700"/>
          </a:xfrm>
          <a:prstGeom prst="rect">
            <a:avLst/>
          </a:prstGeom>
          <a:noFill/>
          <a:ln>
            <a:noFill/>
          </a:ln>
        </p:spPr>
      </p:pic>
      <p:pic>
        <p:nvPicPr>
          <p:cNvPr id="57" name="Google Shape;57;p13"/>
          <p:cNvPicPr preferRelativeResize="0"/>
          <p:nvPr/>
        </p:nvPicPr>
        <p:blipFill rotWithShape="1">
          <a:blip r:embed="rId4">
            <a:alphaModFix/>
          </a:blip>
          <a:srcRect b="21660"/>
          <a:stretch/>
        </p:blipFill>
        <p:spPr>
          <a:xfrm>
            <a:off x="4662225" y="244225"/>
            <a:ext cx="3952350" cy="137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0" y="0"/>
            <a:ext cx="9144000" cy="723000"/>
          </a:xfrm>
          <a:prstGeom prst="rect">
            <a:avLst/>
          </a:prstGeom>
          <a:solidFill>
            <a:srgbClr val="1155CC"/>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Hi, I’m DAGSS, Walmart’s Store 1 Manager</a:t>
            </a:r>
            <a:endParaRPr>
              <a:solidFill>
                <a:schemeClr val="accent6"/>
              </a:solidFill>
            </a:endParaRPr>
          </a:p>
        </p:txBody>
      </p:sp>
      <p:sp>
        <p:nvSpPr>
          <p:cNvPr id="117" name="Google Shape;11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sz="1400"/>
              <a:t>(short for Diana, Amy, Gilat , Shivani, Sakina, and I like daggers…) I am a very busy woman and I don’t have time to figure out my store’s weekly sales and find which of my hundred departments have the best and worse sales. I want to know how much money will the store to make each week for July and which departments will contribute the most to that month. I heard SALE</a:t>
            </a:r>
            <a:r>
              <a:rPr lang="en" sz="1400">
                <a:solidFill>
                  <a:srgbClr val="00FF00"/>
                </a:solidFill>
              </a:rPr>
              <a:t>$</a:t>
            </a:r>
            <a:r>
              <a:rPr lang="en" sz="1400"/>
              <a:t>TER was a good program to use for this very particular need.</a:t>
            </a:r>
            <a:endParaRPr sz="1400"/>
          </a:p>
        </p:txBody>
      </p:sp>
      <p:pic>
        <p:nvPicPr>
          <p:cNvPr id="118" name="Google Shape;118;p22"/>
          <p:cNvPicPr preferRelativeResize="0"/>
          <p:nvPr/>
        </p:nvPicPr>
        <p:blipFill>
          <a:blip r:embed="rId3">
            <a:alphaModFix/>
          </a:blip>
          <a:stretch>
            <a:fillRect/>
          </a:stretch>
        </p:blipFill>
        <p:spPr>
          <a:xfrm>
            <a:off x="0" y="723000"/>
            <a:ext cx="9144000" cy="229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0" y="0"/>
            <a:ext cx="9144000" cy="711300"/>
          </a:xfrm>
          <a:prstGeom prst="rect">
            <a:avLst/>
          </a:prstGeom>
          <a:solidFill>
            <a:srgbClr val="1155CC"/>
          </a:solidFill>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rgbClr val="FFFF00"/>
                </a:solidFill>
              </a:rPr>
              <a:t>SALE</a:t>
            </a:r>
            <a:r>
              <a:rPr lang="en" sz="2400">
                <a:solidFill>
                  <a:srgbClr val="00FF00"/>
                </a:solidFill>
              </a:rPr>
              <a:t>$</a:t>
            </a:r>
            <a:r>
              <a:rPr lang="en" sz="2400">
                <a:solidFill>
                  <a:srgbClr val="FFFF00"/>
                </a:solidFill>
              </a:rPr>
              <a:t>TER IN ACTION!</a:t>
            </a:r>
            <a:endParaRPr sz="2400">
              <a:solidFill>
                <a:srgbClr val="FFFF00"/>
              </a:solidFill>
            </a:endParaRPr>
          </a:p>
          <a:p>
            <a:pPr marL="0" lvl="0" indent="0" algn="l" rtl="0">
              <a:spcBef>
                <a:spcPts val="1600"/>
              </a:spcBef>
              <a:spcAft>
                <a:spcPts val="0"/>
              </a:spcAft>
              <a:buNone/>
            </a:pPr>
            <a:endParaRPr>
              <a:solidFill>
                <a:schemeClr val="accent6"/>
              </a:solidFill>
            </a:endParaRPr>
          </a:p>
        </p:txBody>
      </p:sp>
      <p:sp>
        <p:nvSpPr>
          <p:cNvPr id="124" name="Google Shape;124;p23"/>
          <p:cNvSpPr txBox="1">
            <a:spLocks noGrp="1"/>
          </p:cNvSpPr>
          <p:nvPr>
            <p:ph type="body" idx="1"/>
          </p:nvPr>
        </p:nvSpPr>
        <p:spPr>
          <a:xfrm>
            <a:off x="0" y="711300"/>
            <a:ext cx="9144000" cy="385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 will use SALE</a:t>
            </a:r>
            <a:r>
              <a:rPr lang="en">
                <a:solidFill>
                  <a:srgbClr val="00FF00"/>
                </a:solidFill>
              </a:rPr>
              <a:t>$</a:t>
            </a:r>
            <a:r>
              <a:rPr lang="en"/>
              <a:t>TER to find my store’s SALE</a:t>
            </a:r>
            <a:r>
              <a:rPr lang="en">
                <a:solidFill>
                  <a:srgbClr val="00FF00"/>
                </a:solidFill>
              </a:rPr>
              <a:t>$</a:t>
            </a:r>
            <a:r>
              <a:rPr lang="en"/>
              <a:t>CAST. I entered my Store ID (1) and July(7) for the month I want to predict. </a:t>
            </a:r>
            <a:endParaRPr/>
          </a:p>
        </p:txBody>
      </p:sp>
      <p:pic>
        <p:nvPicPr>
          <p:cNvPr id="125" name="Google Shape;125;p23"/>
          <p:cNvPicPr preferRelativeResize="0"/>
          <p:nvPr/>
        </p:nvPicPr>
        <p:blipFill rotWithShape="1">
          <a:blip r:embed="rId3">
            <a:alphaModFix/>
          </a:blip>
          <a:srcRect r="60819" b="61473"/>
          <a:stretch/>
        </p:blipFill>
        <p:spPr>
          <a:xfrm>
            <a:off x="0" y="1444300"/>
            <a:ext cx="4840901" cy="2677625"/>
          </a:xfrm>
          <a:prstGeom prst="rect">
            <a:avLst/>
          </a:prstGeom>
          <a:noFill/>
          <a:ln>
            <a:noFill/>
          </a:ln>
        </p:spPr>
      </p:pic>
      <p:pic>
        <p:nvPicPr>
          <p:cNvPr id="126" name="Google Shape;126;p23"/>
          <p:cNvPicPr preferRelativeResize="0"/>
          <p:nvPr/>
        </p:nvPicPr>
        <p:blipFill rotWithShape="1">
          <a:blip r:embed="rId3">
            <a:alphaModFix/>
          </a:blip>
          <a:srcRect l="62178" t="74699" b="4641"/>
          <a:stretch/>
        </p:blipFill>
        <p:spPr>
          <a:xfrm>
            <a:off x="3726150" y="3656600"/>
            <a:ext cx="4839538" cy="1486901"/>
          </a:xfrm>
          <a:prstGeom prst="rect">
            <a:avLst/>
          </a:prstGeom>
          <a:noFill/>
          <a:ln>
            <a:noFill/>
          </a:ln>
        </p:spPr>
      </p:pic>
      <p:sp>
        <p:nvSpPr>
          <p:cNvPr id="127" name="Google Shape;127;p23"/>
          <p:cNvSpPr/>
          <p:nvPr/>
        </p:nvSpPr>
        <p:spPr>
          <a:xfrm>
            <a:off x="1978950" y="3587025"/>
            <a:ext cx="1747200" cy="534900"/>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rotWithShape="1">
          <a:blip r:embed="rId3">
            <a:alphaModFix/>
          </a:blip>
          <a:srcRect l="62489" t="50572" b="4712"/>
          <a:stretch/>
        </p:blipFill>
        <p:spPr>
          <a:xfrm>
            <a:off x="1514250" y="521475"/>
            <a:ext cx="6115498" cy="4100549"/>
          </a:xfrm>
          <a:prstGeom prst="rect">
            <a:avLst/>
          </a:prstGeom>
          <a:noFill/>
          <a:ln>
            <a:noFill/>
          </a:ln>
        </p:spPr>
      </p:pic>
      <p:sp>
        <p:nvSpPr>
          <p:cNvPr id="133" name="Google Shape;133;p24"/>
          <p:cNvSpPr/>
          <p:nvPr/>
        </p:nvSpPr>
        <p:spPr>
          <a:xfrm rot="5400000">
            <a:off x="5776350" y="167675"/>
            <a:ext cx="731100" cy="24603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4"/>
          <p:cNvSpPr txBox="1"/>
          <p:nvPr/>
        </p:nvSpPr>
        <p:spPr>
          <a:xfrm>
            <a:off x="4983050" y="1085775"/>
            <a:ext cx="2388900" cy="6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Here I entered my Store ID (1) and the month I want to predict, July (7)</a:t>
            </a:r>
            <a:endParaRPr sz="1200"/>
          </a:p>
        </p:txBody>
      </p:sp>
      <p:sp>
        <p:nvSpPr>
          <p:cNvPr id="135" name="Google Shape;135;p24"/>
          <p:cNvSpPr/>
          <p:nvPr/>
        </p:nvSpPr>
        <p:spPr>
          <a:xfrm>
            <a:off x="4840425" y="1798900"/>
            <a:ext cx="365400" cy="20058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4"/>
          <p:cNvSpPr txBox="1"/>
          <p:nvPr/>
        </p:nvSpPr>
        <p:spPr>
          <a:xfrm>
            <a:off x="5310750" y="1855725"/>
            <a:ext cx="1925400" cy="15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Here I see which departments I will need to keep a close eye on to make sure my store runs smoothly. I will increase sales in women’s clothing and I won’t need to buy extra stuff for auto services and stationary. I can allow Bakery staff to take more vacation days since it seems like that department won’t be busy. </a:t>
            </a: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5"/>
          <p:cNvPicPr preferRelativeResize="0"/>
          <p:nvPr/>
        </p:nvPicPr>
        <p:blipFill rotWithShape="1">
          <a:blip r:embed="rId3">
            <a:alphaModFix/>
          </a:blip>
          <a:srcRect l="62489" t="57205" b="16630"/>
          <a:stretch/>
        </p:blipFill>
        <p:spPr>
          <a:xfrm>
            <a:off x="231725" y="345875"/>
            <a:ext cx="4539648" cy="1781125"/>
          </a:xfrm>
          <a:prstGeom prst="rect">
            <a:avLst/>
          </a:prstGeom>
          <a:noFill/>
          <a:ln>
            <a:noFill/>
          </a:ln>
        </p:spPr>
      </p:pic>
      <p:pic>
        <p:nvPicPr>
          <p:cNvPr id="142" name="Google Shape;142;p25"/>
          <p:cNvPicPr preferRelativeResize="0"/>
          <p:nvPr/>
        </p:nvPicPr>
        <p:blipFill rotWithShape="1">
          <a:blip r:embed="rId4">
            <a:alphaModFix/>
          </a:blip>
          <a:srcRect l="63073" t="40177" b="16226"/>
          <a:stretch/>
        </p:blipFill>
        <p:spPr>
          <a:xfrm>
            <a:off x="2616575" y="2127000"/>
            <a:ext cx="4087949" cy="2714850"/>
          </a:xfrm>
          <a:prstGeom prst="rect">
            <a:avLst/>
          </a:prstGeom>
          <a:noFill/>
          <a:ln>
            <a:noFill/>
          </a:ln>
        </p:spPr>
      </p:pic>
      <p:sp>
        <p:nvSpPr>
          <p:cNvPr id="143" name="Google Shape;143;p25"/>
          <p:cNvSpPr/>
          <p:nvPr/>
        </p:nvSpPr>
        <p:spPr>
          <a:xfrm>
            <a:off x="2767550" y="407800"/>
            <a:ext cx="246600" cy="14727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5"/>
          <p:cNvSpPr txBox="1"/>
          <p:nvPr/>
        </p:nvSpPr>
        <p:spPr>
          <a:xfrm>
            <a:off x="3198943" y="581200"/>
            <a:ext cx="3186300" cy="11259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top 10 departments, which I will most likely add additional help to make sure these departments run smoothly during their busy times</a:t>
            </a:r>
            <a:endParaRPr/>
          </a:p>
        </p:txBody>
      </p:sp>
      <p:sp>
        <p:nvSpPr>
          <p:cNvPr id="145" name="Google Shape;145;p25"/>
          <p:cNvSpPr/>
          <p:nvPr/>
        </p:nvSpPr>
        <p:spPr>
          <a:xfrm>
            <a:off x="6710175" y="2119275"/>
            <a:ext cx="672900" cy="27150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5"/>
          <p:cNvSpPr txBox="1"/>
          <p:nvPr/>
        </p:nvSpPr>
        <p:spPr>
          <a:xfrm>
            <a:off x="7514575" y="2157950"/>
            <a:ext cx="1392300" cy="26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the graph with my store’s average weekly sales from 2010-2013 - this is helpful to see the trends throughout the years.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6"/>
          <p:cNvPicPr preferRelativeResize="0"/>
          <p:nvPr/>
        </p:nvPicPr>
        <p:blipFill rotWithShape="1">
          <a:blip r:embed="rId3">
            <a:alphaModFix/>
          </a:blip>
          <a:srcRect l="62810" t="33574" b="4513"/>
          <a:stretch/>
        </p:blipFill>
        <p:spPr>
          <a:xfrm>
            <a:off x="2095225" y="303913"/>
            <a:ext cx="4953552" cy="4638476"/>
          </a:xfrm>
          <a:prstGeom prst="rect">
            <a:avLst/>
          </a:prstGeom>
          <a:noFill/>
          <a:ln>
            <a:noFill/>
          </a:ln>
        </p:spPr>
      </p:pic>
      <p:sp>
        <p:nvSpPr>
          <p:cNvPr id="152" name="Google Shape;152;p26"/>
          <p:cNvSpPr txBox="1"/>
          <p:nvPr/>
        </p:nvSpPr>
        <p:spPr>
          <a:xfrm>
            <a:off x="6485900" y="1376500"/>
            <a:ext cx="2598900" cy="14259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 I see the Weekly Predicted Sales for the month of July. I also get a nifty bar graph to give me a visual of the numbers predicted. </a:t>
            </a:r>
            <a:endParaRPr/>
          </a:p>
        </p:txBody>
      </p:sp>
      <p:sp>
        <p:nvSpPr>
          <p:cNvPr id="153" name="Google Shape;153;p26"/>
          <p:cNvSpPr/>
          <p:nvPr/>
        </p:nvSpPr>
        <p:spPr>
          <a:xfrm rot="-3254947">
            <a:off x="660174" y="2692518"/>
            <a:ext cx="1668258" cy="1613051"/>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txBox="1"/>
          <p:nvPr/>
        </p:nvSpPr>
        <p:spPr>
          <a:xfrm>
            <a:off x="955650" y="2869525"/>
            <a:ext cx="1059600" cy="11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Even cooler! I can save my graph into a file and name it whatever I want!!</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7"/>
          <p:cNvPicPr preferRelativeResize="0"/>
          <p:nvPr/>
        </p:nvPicPr>
        <p:blipFill rotWithShape="1">
          <a:blip r:embed="rId3">
            <a:alphaModFix/>
          </a:blip>
          <a:srcRect l="62810" t="33575" b="4211"/>
          <a:stretch/>
        </p:blipFill>
        <p:spPr>
          <a:xfrm>
            <a:off x="213125" y="249800"/>
            <a:ext cx="3400651" cy="3199824"/>
          </a:xfrm>
          <a:prstGeom prst="rect">
            <a:avLst/>
          </a:prstGeom>
          <a:noFill/>
          <a:ln>
            <a:noFill/>
          </a:ln>
        </p:spPr>
      </p:pic>
      <p:sp>
        <p:nvSpPr>
          <p:cNvPr id="160" name="Google Shape;160;p27"/>
          <p:cNvSpPr/>
          <p:nvPr/>
        </p:nvSpPr>
        <p:spPr>
          <a:xfrm>
            <a:off x="1667250" y="1910450"/>
            <a:ext cx="742500" cy="927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txBox="1"/>
          <p:nvPr/>
        </p:nvSpPr>
        <p:spPr>
          <a:xfrm>
            <a:off x="3136800" y="1268475"/>
            <a:ext cx="2057400" cy="64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 decided to name my file predictedsalesjuly.png (the file will be in </a:t>
            </a:r>
            <a:r>
              <a:rPr lang="en" sz="1200" i="1"/>
              <a:t>.PNG</a:t>
            </a:r>
            <a:r>
              <a:rPr lang="en" sz="1200"/>
              <a:t>). </a:t>
            </a:r>
            <a:endParaRPr sz="1200"/>
          </a:p>
        </p:txBody>
      </p:sp>
      <p:pic>
        <p:nvPicPr>
          <p:cNvPr id="162" name="Google Shape;162;p27"/>
          <p:cNvPicPr preferRelativeResize="0"/>
          <p:nvPr/>
        </p:nvPicPr>
        <p:blipFill rotWithShape="1">
          <a:blip r:embed="rId4">
            <a:alphaModFix/>
          </a:blip>
          <a:srcRect b="4507"/>
          <a:stretch/>
        </p:blipFill>
        <p:spPr>
          <a:xfrm>
            <a:off x="3268800" y="2003150"/>
            <a:ext cx="5875200" cy="3155701"/>
          </a:xfrm>
          <a:prstGeom prst="rect">
            <a:avLst/>
          </a:prstGeom>
          <a:noFill/>
          <a:ln>
            <a:noFill/>
          </a:ln>
        </p:spPr>
      </p:pic>
      <p:sp>
        <p:nvSpPr>
          <p:cNvPr id="163" name="Google Shape;163;p27"/>
          <p:cNvSpPr/>
          <p:nvPr/>
        </p:nvSpPr>
        <p:spPr>
          <a:xfrm rot="5400000">
            <a:off x="2641800" y="1647350"/>
            <a:ext cx="255300" cy="8586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p:nvPr/>
        </p:nvSpPr>
        <p:spPr>
          <a:xfrm rot="-1586390">
            <a:off x="3318917" y="2210887"/>
            <a:ext cx="1043665" cy="470112"/>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FF"/>
                </a:solidFill>
              </a:rPr>
              <a:t>PING!</a:t>
            </a:r>
            <a:endParaRPr sz="2400">
              <a:solidFill>
                <a:srgbClr val="0000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WOW, SALE</a:t>
            </a:r>
            <a:r>
              <a:rPr lang="en">
                <a:solidFill>
                  <a:srgbClr val="00FF00"/>
                </a:solidFill>
              </a:rPr>
              <a:t>$</a:t>
            </a:r>
            <a:r>
              <a:rPr lang="en"/>
              <a:t>TER saved me! Now I have time to sharpen my daggers! I mean, do some laundry…</a:t>
            </a:r>
            <a:endParaRPr/>
          </a:p>
          <a:p>
            <a:pPr marL="0" lvl="0" indent="0" algn="l" rtl="0">
              <a:spcBef>
                <a:spcPts val="1600"/>
              </a:spcBef>
              <a:spcAft>
                <a:spcPts val="1600"/>
              </a:spcAft>
              <a:buClr>
                <a:schemeClr val="dk1"/>
              </a:buClr>
              <a:buSzPts val="1100"/>
              <a:buFont typeface="Arial"/>
              <a:buNone/>
            </a:pPr>
            <a:endParaRPr/>
          </a:p>
        </p:txBody>
      </p:sp>
      <p:pic>
        <p:nvPicPr>
          <p:cNvPr id="170" name="Google Shape;170;p28"/>
          <p:cNvPicPr preferRelativeResize="0"/>
          <p:nvPr/>
        </p:nvPicPr>
        <p:blipFill>
          <a:blip r:embed="rId3">
            <a:alphaModFix/>
          </a:blip>
          <a:stretch>
            <a:fillRect/>
          </a:stretch>
        </p:blipFill>
        <p:spPr>
          <a:xfrm>
            <a:off x="3186100" y="1826150"/>
            <a:ext cx="2771775" cy="3086100"/>
          </a:xfrm>
          <a:prstGeom prst="rect">
            <a:avLst/>
          </a:prstGeom>
          <a:noFill/>
          <a:ln>
            <a:noFill/>
          </a:ln>
        </p:spPr>
      </p:pic>
      <p:sp>
        <p:nvSpPr>
          <p:cNvPr id="171" name="Google Shape;171;p28"/>
          <p:cNvSpPr txBox="1">
            <a:spLocks noGrp="1"/>
          </p:cNvSpPr>
          <p:nvPr>
            <p:ph type="title"/>
          </p:nvPr>
        </p:nvSpPr>
        <p:spPr>
          <a:xfrm>
            <a:off x="0" y="0"/>
            <a:ext cx="9144000" cy="629700"/>
          </a:xfrm>
          <a:prstGeom prst="rect">
            <a:avLst/>
          </a:prstGeom>
          <a:solidFill>
            <a:srgbClr val="1155CC"/>
          </a:solidFill>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400">
                <a:solidFill>
                  <a:srgbClr val="FFFF00"/>
                </a:solidFill>
              </a:rPr>
              <a:t>SALE</a:t>
            </a:r>
            <a:r>
              <a:rPr lang="en" sz="2400">
                <a:solidFill>
                  <a:srgbClr val="00FF00"/>
                </a:solidFill>
              </a:rPr>
              <a:t>$</a:t>
            </a:r>
            <a:r>
              <a:rPr lang="en" sz="2400">
                <a:solidFill>
                  <a:srgbClr val="FFFF00"/>
                </a:solidFill>
              </a:rPr>
              <a:t>TER IS AWESOME!</a:t>
            </a:r>
            <a:endParaRPr>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0" y="0"/>
            <a:ext cx="9144000" cy="629700"/>
          </a:xfrm>
          <a:prstGeom prst="rect">
            <a:avLst/>
          </a:prstGeom>
          <a:solidFill>
            <a:srgbClr val="1155CC"/>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Python Libraries Used and Data</a:t>
            </a:r>
            <a:r>
              <a:rPr lang="en"/>
              <a:t> </a:t>
            </a:r>
            <a:endParaRPr/>
          </a:p>
        </p:txBody>
      </p:sp>
      <p:sp>
        <p:nvSpPr>
          <p:cNvPr id="63" name="Google Shape;63;p14"/>
          <p:cNvSpPr txBox="1">
            <a:spLocks noGrp="1"/>
          </p:cNvSpPr>
          <p:nvPr>
            <p:ph type="body" idx="1"/>
          </p:nvPr>
        </p:nvSpPr>
        <p:spPr>
          <a:xfrm>
            <a:off x="0" y="629700"/>
            <a:ext cx="9144000" cy="451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Pandas - used to create and manipulate data frames for analysis</a:t>
            </a:r>
            <a:br>
              <a:rPr lang="en"/>
            </a:br>
            <a:endParaRPr sz="1200"/>
          </a:p>
          <a:p>
            <a:pPr marL="457200" lvl="0" indent="-342900" algn="l" rtl="0">
              <a:spcBef>
                <a:spcPts val="0"/>
              </a:spcBef>
              <a:spcAft>
                <a:spcPts val="0"/>
              </a:spcAft>
              <a:buSzPts val="1800"/>
              <a:buChar char="●"/>
            </a:pPr>
            <a:r>
              <a:rPr lang="en"/>
              <a:t>Numpy - used to aggregate predictor columns for analysis</a:t>
            </a:r>
            <a:br>
              <a:rPr lang="en"/>
            </a:br>
            <a:endParaRPr sz="1200"/>
          </a:p>
          <a:p>
            <a:pPr marL="457200" lvl="0" indent="-342900" algn="l" rtl="0">
              <a:spcBef>
                <a:spcPts val="0"/>
              </a:spcBef>
              <a:spcAft>
                <a:spcPts val="0"/>
              </a:spcAft>
              <a:buSzPts val="1800"/>
              <a:buChar char="●"/>
            </a:pPr>
            <a:r>
              <a:rPr lang="en"/>
              <a:t>Matplotlib - used to generate graphs and a </a:t>
            </a:r>
            <a:r>
              <a:rPr lang="en" i="1"/>
              <a:t>.PNG</a:t>
            </a:r>
            <a:r>
              <a:rPr lang="en"/>
              <a:t> file to save the necessary graph</a:t>
            </a:r>
            <a:br>
              <a:rPr lang="en"/>
            </a:br>
            <a:endParaRPr sz="1200"/>
          </a:p>
          <a:p>
            <a:pPr marL="457200" lvl="0" indent="-342900" algn="l" rtl="0">
              <a:spcBef>
                <a:spcPts val="0"/>
              </a:spcBef>
              <a:spcAft>
                <a:spcPts val="0"/>
              </a:spcAft>
              <a:buSzPts val="1800"/>
              <a:buChar char="●"/>
            </a:pPr>
            <a:r>
              <a:rPr lang="en"/>
              <a:t>Sklearn - used for random forest, linear regression, and Naive Bayes classifiers to predict weekly sales</a:t>
            </a:r>
            <a:br>
              <a:rPr lang="en"/>
            </a:br>
            <a:endParaRPr/>
          </a:p>
          <a:p>
            <a:pPr marL="457200" lvl="0" indent="-342900" algn="l" rtl="0">
              <a:spcBef>
                <a:spcPts val="0"/>
              </a:spcBef>
              <a:spcAft>
                <a:spcPts val="0"/>
              </a:spcAft>
              <a:buSzPts val="1800"/>
              <a:buChar char="●"/>
            </a:pPr>
            <a:r>
              <a:rPr lang="en"/>
              <a:t>Walmart Data from: </a:t>
            </a:r>
            <a:r>
              <a:rPr lang="en" sz="1400" u="sng">
                <a:solidFill>
                  <a:schemeClr val="hlink"/>
                </a:solidFill>
                <a:hlinkClick r:id="rId3"/>
              </a:rPr>
              <a:t>http://bit.ly/1IMLANC</a:t>
            </a:r>
            <a:endParaRPr sz="1400"/>
          </a:p>
        </p:txBody>
      </p:sp>
      <p:pic>
        <p:nvPicPr>
          <p:cNvPr id="64" name="Google Shape;64;p14"/>
          <p:cNvPicPr preferRelativeResize="0"/>
          <p:nvPr/>
        </p:nvPicPr>
        <p:blipFill>
          <a:blip r:embed="rId4">
            <a:alphaModFix/>
          </a:blip>
          <a:stretch>
            <a:fillRect/>
          </a:stretch>
        </p:blipFill>
        <p:spPr>
          <a:xfrm>
            <a:off x="5826456" y="2936225"/>
            <a:ext cx="3317549" cy="220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did not allow user to input year, only store ID and month he/she would like to predict</a:t>
            </a:r>
            <a:br>
              <a:rPr lang="en"/>
            </a:br>
            <a:endParaRPr sz="1200"/>
          </a:p>
          <a:p>
            <a:pPr marL="457200" lvl="0" indent="-342900" algn="l" rtl="0">
              <a:spcBef>
                <a:spcPts val="0"/>
              </a:spcBef>
              <a:spcAft>
                <a:spcPts val="0"/>
              </a:spcAft>
              <a:buSzPts val="1800"/>
              <a:buChar char="●"/>
            </a:pPr>
            <a:r>
              <a:rPr lang="en"/>
              <a:t>We did not predict sales for major holidays</a:t>
            </a:r>
            <a:br>
              <a:rPr lang="en"/>
            </a:br>
            <a:endParaRPr sz="1200"/>
          </a:p>
          <a:p>
            <a:pPr marL="457200" lvl="0" indent="-342900" algn="l" rtl="0">
              <a:spcBef>
                <a:spcPts val="0"/>
              </a:spcBef>
              <a:spcAft>
                <a:spcPts val="0"/>
              </a:spcAft>
              <a:buSzPts val="1800"/>
              <a:buChar char="●"/>
            </a:pPr>
            <a:r>
              <a:rPr lang="en"/>
              <a:t>We found the predicted top and bottom 10 departments for the month the user will input, not by year</a:t>
            </a:r>
            <a:br>
              <a:rPr lang="en"/>
            </a:br>
            <a:endParaRPr sz="1200"/>
          </a:p>
          <a:p>
            <a:pPr marL="457200" lvl="0" indent="-342900" algn="l" rtl="0">
              <a:spcBef>
                <a:spcPts val="0"/>
              </a:spcBef>
              <a:spcAft>
                <a:spcPts val="0"/>
              </a:spcAft>
              <a:buSzPts val="1800"/>
              <a:buChar char="●"/>
            </a:pPr>
            <a:r>
              <a:rPr lang="en"/>
              <a:t>OOP will not be used for this program</a:t>
            </a:r>
            <a:endParaRPr/>
          </a:p>
        </p:txBody>
      </p:sp>
      <p:sp>
        <p:nvSpPr>
          <p:cNvPr id="70" name="Google Shape;70;p15"/>
          <p:cNvSpPr txBox="1">
            <a:spLocks noGrp="1"/>
          </p:cNvSpPr>
          <p:nvPr>
            <p:ph type="title"/>
          </p:nvPr>
        </p:nvSpPr>
        <p:spPr>
          <a:xfrm>
            <a:off x="0" y="0"/>
            <a:ext cx="9144000" cy="629700"/>
          </a:xfrm>
          <a:prstGeom prst="rect">
            <a:avLst/>
          </a:prstGeom>
          <a:solidFill>
            <a:srgbClr val="1155CC"/>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Some changes from our Design Doc...</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body" idx="1"/>
          </p:nvPr>
        </p:nvSpPr>
        <p:spPr>
          <a:xfrm>
            <a:off x="0" y="739800"/>
            <a:ext cx="9144000" cy="440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Predict Weekly Sales based on Temperature, Fuel Price, CPI, Unemployment and isHoliday </a:t>
            </a:r>
            <a:endParaRPr sz="1400"/>
          </a:p>
          <a:p>
            <a:pPr marL="457200" lvl="0" indent="-317500" algn="l" rtl="0">
              <a:spcBef>
                <a:spcPts val="0"/>
              </a:spcBef>
              <a:spcAft>
                <a:spcPts val="0"/>
              </a:spcAft>
              <a:buSzPts val="1400"/>
              <a:buChar char="●"/>
            </a:pPr>
            <a:r>
              <a:rPr lang="en" sz="1400"/>
              <a:t>Data split into training and test sets randomly</a:t>
            </a:r>
            <a:endParaRPr sz="1400"/>
          </a:p>
          <a:p>
            <a:pPr marL="457200" lvl="0" indent="-317500" algn="l" rtl="0">
              <a:spcBef>
                <a:spcPts val="0"/>
              </a:spcBef>
              <a:spcAft>
                <a:spcPts val="0"/>
              </a:spcAft>
              <a:buSzPts val="1400"/>
              <a:buChar char="●"/>
            </a:pPr>
            <a:r>
              <a:rPr lang="en" sz="1400"/>
              <a:t>Independent variables normalized/scaled </a:t>
            </a:r>
            <a:endParaRPr sz="1400"/>
          </a:p>
          <a:p>
            <a:pPr marL="457200" lvl="0" indent="-317500" algn="l" rtl="0">
              <a:spcBef>
                <a:spcPts val="0"/>
              </a:spcBef>
              <a:spcAft>
                <a:spcPts val="0"/>
              </a:spcAft>
              <a:buSzPts val="1400"/>
              <a:buChar char="●"/>
            </a:pPr>
            <a:r>
              <a:rPr lang="en" sz="1400"/>
              <a:t>Polynomial Regression of order 6 gave highest R^2 value </a:t>
            </a:r>
            <a:endParaRPr sz="1400"/>
          </a:p>
          <a:p>
            <a:pPr marL="457200" lvl="0" indent="-317500" algn="l" rtl="0">
              <a:spcBef>
                <a:spcPts val="0"/>
              </a:spcBef>
              <a:spcAft>
                <a:spcPts val="0"/>
              </a:spcAft>
              <a:buSzPts val="1400"/>
              <a:buChar char="●"/>
            </a:pPr>
            <a:r>
              <a:rPr lang="en" sz="1400"/>
              <a:t>R^2 value still not high enough to be statistically significant </a:t>
            </a:r>
            <a:endParaRPr sz="1400"/>
          </a:p>
          <a:p>
            <a:pPr marL="457200" lvl="0" indent="-317500" algn="l" rtl="0">
              <a:spcBef>
                <a:spcPts val="0"/>
              </a:spcBef>
              <a:spcAft>
                <a:spcPts val="0"/>
              </a:spcAft>
              <a:buSzPts val="1400"/>
              <a:buChar char="●"/>
            </a:pPr>
            <a:r>
              <a:rPr lang="en" sz="1400"/>
              <a:t>Regression Model not best fit for problem case of predicting sales </a:t>
            </a:r>
            <a:endParaRPr sz="1400"/>
          </a:p>
          <a:p>
            <a:pPr marL="457200" lvl="0" indent="-317500" algn="l" rtl="0">
              <a:spcBef>
                <a:spcPts val="0"/>
              </a:spcBef>
              <a:spcAft>
                <a:spcPts val="0"/>
              </a:spcAft>
              <a:buSzPts val="1400"/>
              <a:buChar char="●"/>
            </a:pPr>
            <a:r>
              <a:rPr lang="en" sz="1400"/>
              <a:t>According to Literature Review, Neural Network will be a better fit for data set - can attempt later in future  </a:t>
            </a:r>
            <a:endParaRPr sz="1400" b="1"/>
          </a:p>
          <a:p>
            <a:pPr marL="0" lvl="0" indent="0" algn="l" rtl="0">
              <a:spcBef>
                <a:spcPts val="1600"/>
              </a:spcBef>
              <a:spcAft>
                <a:spcPts val="1600"/>
              </a:spcAft>
              <a:buNone/>
            </a:pPr>
            <a:endParaRPr sz="1400"/>
          </a:p>
        </p:txBody>
      </p:sp>
      <p:graphicFrame>
        <p:nvGraphicFramePr>
          <p:cNvPr id="76" name="Google Shape;76;p16"/>
          <p:cNvGraphicFramePr/>
          <p:nvPr/>
        </p:nvGraphicFramePr>
        <p:xfrm>
          <a:off x="729625" y="3354775"/>
          <a:ext cx="3000000" cy="3000000"/>
        </p:xfrm>
        <a:graphic>
          <a:graphicData uri="http://schemas.openxmlformats.org/drawingml/2006/table">
            <a:tbl>
              <a:tblPr>
                <a:noFill/>
                <a:tableStyleId>{5341F9AE-F062-440A-9803-E0237D96DD23}</a:tableStyleId>
              </a:tblPr>
              <a:tblGrid>
                <a:gridCol w="441765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
                        <a:t>Polynomial Regression of Order 6</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For Test Data - Mean Squared Error: 670682434.376</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For Test Data - R^2: 0.12 - Not Statistically Significant</a:t>
                      </a:r>
                      <a:endParaRPr/>
                    </a:p>
                  </a:txBody>
                  <a:tcPr marL="91425" marR="91425" marT="91425" marB="91425"/>
                </a:tc>
                <a:extLst>
                  <a:ext uri="{0D108BD9-81ED-4DB2-BD59-A6C34878D82A}">
                    <a16:rowId xmlns:a16="http://schemas.microsoft.com/office/drawing/2014/main" val="10002"/>
                  </a:ext>
                </a:extLst>
              </a:tr>
            </a:tbl>
          </a:graphicData>
        </a:graphic>
      </p:graphicFrame>
      <p:pic>
        <p:nvPicPr>
          <p:cNvPr id="77" name="Google Shape;77;p16"/>
          <p:cNvPicPr preferRelativeResize="0"/>
          <p:nvPr/>
        </p:nvPicPr>
        <p:blipFill>
          <a:blip r:embed="rId3">
            <a:alphaModFix/>
          </a:blip>
          <a:stretch>
            <a:fillRect/>
          </a:stretch>
        </p:blipFill>
        <p:spPr>
          <a:xfrm>
            <a:off x="5323700" y="3258799"/>
            <a:ext cx="2034525" cy="1369175"/>
          </a:xfrm>
          <a:prstGeom prst="rect">
            <a:avLst/>
          </a:prstGeom>
          <a:noFill/>
          <a:ln>
            <a:noFill/>
          </a:ln>
        </p:spPr>
      </p:pic>
      <p:sp>
        <p:nvSpPr>
          <p:cNvPr id="78" name="Google Shape;78;p16"/>
          <p:cNvSpPr txBox="1"/>
          <p:nvPr/>
        </p:nvSpPr>
        <p:spPr>
          <a:xfrm>
            <a:off x="7443300" y="3194300"/>
            <a:ext cx="13890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As seen from graph, there is no regression relationship between data points</a:t>
            </a:r>
            <a:endParaRPr/>
          </a:p>
        </p:txBody>
      </p:sp>
      <p:sp>
        <p:nvSpPr>
          <p:cNvPr id="79" name="Google Shape;79;p16"/>
          <p:cNvSpPr txBox="1">
            <a:spLocks noGrp="1"/>
          </p:cNvSpPr>
          <p:nvPr>
            <p:ph type="title"/>
          </p:nvPr>
        </p:nvSpPr>
        <p:spPr>
          <a:xfrm>
            <a:off x="0" y="0"/>
            <a:ext cx="9144000" cy="629700"/>
          </a:xfrm>
          <a:prstGeom prst="rect">
            <a:avLst/>
          </a:prstGeom>
          <a:solidFill>
            <a:srgbClr val="1155CC"/>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Polynomial Multiple Regression (Predicting Sales)</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Decision Trees and Random Forests do not work with floats, we created ranges of values to make categories for the numerical variables.</a:t>
            </a:r>
            <a:endParaRPr/>
          </a:p>
          <a:p>
            <a:pPr marL="0" lvl="0" indent="0" algn="l" rtl="0">
              <a:lnSpc>
                <a:spcPct val="107916"/>
              </a:lnSpc>
              <a:spcBef>
                <a:spcPts val="1600"/>
              </a:spcBef>
              <a:spcAft>
                <a:spcPts val="0"/>
              </a:spcAft>
              <a:buClr>
                <a:schemeClr val="dk1"/>
              </a:buClr>
              <a:buSzPts val="1100"/>
              <a:buFont typeface="Arial"/>
              <a:buNone/>
            </a:pPr>
            <a:r>
              <a:rPr lang="en" sz="1200">
                <a:solidFill>
                  <a:schemeClr val="dk1"/>
                </a:solidFill>
              </a:rPr>
              <a:t>Weekly_Sales -&gt; sales_class: weekly_sale &lt;=0  </a:t>
            </a:r>
            <a:r>
              <a:rPr lang="en" sz="1200" b="1">
                <a:solidFill>
                  <a:schemeClr val="dk1"/>
                </a:solidFill>
              </a:rPr>
              <a:t>negative</a:t>
            </a:r>
            <a:r>
              <a:rPr lang="en" sz="1200">
                <a:solidFill>
                  <a:schemeClr val="dk1"/>
                </a:solidFill>
              </a:rPr>
              <a:t>, 0 &lt; weekly_sale &lt; =25,000 </a:t>
            </a:r>
            <a:r>
              <a:rPr lang="en" sz="1200" b="1">
                <a:solidFill>
                  <a:schemeClr val="dk1"/>
                </a:solidFill>
              </a:rPr>
              <a:t>low</a:t>
            </a:r>
            <a:r>
              <a:rPr lang="en" sz="1200">
                <a:solidFill>
                  <a:schemeClr val="dk1"/>
                </a:solidFill>
              </a:rPr>
              <a:t>, 25,000&lt;weekly_sale &lt;100,000 </a:t>
            </a:r>
            <a:r>
              <a:rPr lang="en" sz="1200" b="1">
                <a:solidFill>
                  <a:schemeClr val="dk1"/>
                </a:solidFill>
              </a:rPr>
              <a:t>medium</a:t>
            </a:r>
            <a:r>
              <a:rPr lang="en" sz="1200">
                <a:solidFill>
                  <a:schemeClr val="dk1"/>
                </a:solidFill>
              </a:rPr>
              <a:t>, weekly sale =&gt;100000 </a:t>
            </a:r>
            <a:r>
              <a:rPr lang="en" sz="1200" b="1">
                <a:solidFill>
                  <a:schemeClr val="dk1"/>
                </a:solidFill>
              </a:rPr>
              <a:t>high</a:t>
            </a:r>
            <a:endParaRPr sz="1200" b="1">
              <a:solidFill>
                <a:schemeClr val="dk1"/>
              </a:solidFill>
            </a:endParaRPr>
          </a:p>
          <a:p>
            <a:pPr marL="0" lvl="0" indent="0" algn="l" rtl="0">
              <a:lnSpc>
                <a:spcPct val="107916"/>
              </a:lnSpc>
              <a:spcBef>
                <a:spcPts val="800"/>
              </a:spcBef>
              <a:spcAft>
                <a:spcPts val="0"/>
              </a:spcAft>
              <a:buClr>
                <a:schemeClr val="dk1"/>
              </a:buClr>
              <a:buSzPts val="1100"/>
              <a:buFont typeface="Arial"/>
              <a:buNone/>
            </a:pPr>
            <a:r>
              <a:rPr lang="en" sz="1200">
                <a:solidFill>
                  <a:schemeClr val="dk1"/>
                </a:solidFill>
              </a:rPr>
              <a:t>Temperature -&gt; temp_class:  t0&lt;=50 </a:t>
            </a:r>
            <a:r>
              <a:rPr lang="en" sz="1200" b="1">
                <a:solidFill>
                  <a:schemeClr val="dk1"/>
                </a:solidFill>
              </a:rPr>
              <a:t>cold</a:t>
            </a:r>
            <a:r>
              <a:rPr lang="en" sz="1200">
                <a:solidFill>
                  <a:schemeClr val="dk1"/>
                </a:solidFill>
              </a:rPr>
              <a:t>, 51&lt;to&lt;80 </a:t>
            </a:r>
            <a:r>
              <a:rPr lang="en" sz="1200" b="1">
                <a:solidFill>
                  <a:schemeClr val="dk1"/>
                </a:solidFill>
              </a:rPr>
              <a:t>comfortable</a:t>
            </a:r>
            <a:r>
              <a:rPr lang="en" sz="1200">
                <a:solidFill>
                  <a:schemeClr val="dk1"/>
                </a:solidFill>
              </a:rPr>
              <a:t>, to&gt;=80 </a:t>
            </a:r>
            <a:r>
              <a:rPr lang="en" sz="1200" b="1">
                <a:solidFill>
                  <a:schemeClr val="dk1"/>
                </a:solidFill>
              </a:rPr>
              <a:t>hot</a:t>
            </a:r>
            <a:endParaRPr sz="1200">
              <a:solidFill>
                <a:schemeClr val="dk1"/>
              </a:solidFill>
            </a:endParaRPr>
          </a:p>
          <a:p>
            <a:pPr marL="0" lvl="0" indent="0" algn="l" rtl="0">
              <a:lnSpc>
                <a:spcPct val="107916"/>
              </a:lnSpc>
              <a:spcBef>
                <a:spcPts val="800"/>
              </a:spcBef>
              <a:spcAft>
                <a:spcPts val="0"/>
              </a:spcAft>
              <a:buClr>
                <a:schemeClr val="dk1"/>
              </a:buClr>
              <a:buSzPts val="1100"/>
              <a:buFont typeface="Arial"/>
              <a:buNone/>
            </a:pPr>
            <a:r>
              <a:rPr lang="en" sz="1200">
                <a:solidFill>
                  <a:schemeClr val="dk1"/>
                </a:solidFill>
              </a:rPr>
              <a:t>Fuel Price -&gt; fuel_class: price&lt;=2.8 </a:t>
            </a:r>
            <a:r>
              <a:rPr lang="en" sz="1200" b="1">
                <a:solidFill>
                  <a:schemeClr val="dk1"/>
                </a:solidFill>
              </a:rPr>
              <a:t>low</a:t>
            </a:r>
            <a:r>
              <a:rPr lang="en" sz="1200">
                <a:solidFill>
                  <a:schemeClr val="dk1"/>
                </a:solidFill>
              </a:rPr>
              <a:t>, 2.8&lt;price&lt;3.5 </a:t>
            </a:r>
            <a:r>
              <a:rPr lang="en" sz="1200" b="1">
                <a:solidFill>
                  <a:schemeClr val="dk1"/>
                </a:solidFill>
              </a:rPr>
              <a:t>medium</a:t>
            </a:r>
            <a:r>
              <a:rPr lang="en" sz="1200">
                <a:solidFill>
                  <a:schemeClr val="dk1"/>
                </a:solidFill>
              </a:rPr>
              <a:t>, price&gt;=3.5 </a:t>
            </a:r>
            <a:r>
              <a:rPr lang="en" sz="1200" b="1">
                <a:solidFill>
                  <a:schemeClr val="dk1"/>
                </a:solidFill>
              </a:rPr>
              <a:t>high</a:t>
            </a:r>
            <a:endParaRPr sz="1200" b="1">
              <a:solidFill>
                <a:schemeClr val="dk1"/>
              </a:solidFill>
            </a:endParaRPr>
          </a:p>
          <a:p>
            <a:pPr marL="0" lvl="0" indent="0" algn="l" rtl="0">
              <a:lnSpc>
                <a:spcPct val="107916"/>
              </a:lnSpc>
              <a:spcBef>
                <a:spcPts val="800"/>
              </a:spcBef>
              <a:spcAft>
                <a:spcPts val="0"/>
              </a:spcAft>
              <a:buClr>
                <a:schemeClr val="dk1"/>
              </a:buClr>
              <a:buSzPts val="1100"/>
              <a:buFont typeface="Arial"/>
              <a:buNone/>
            </a:pPr>
            <a:r>
              <a:rPr lang="en" sz="1200">
                <a:solidFill>
                  <a:schemeClr val="dk1"/>
                </a:solidFill>
              </a:rPr>
              <a:t>Unemployment -&gt; unemploy_class:  rate &lt;=5 l</a:t>
            </a:r>
            <a:r>
              <a:rPr lang="en" sz="1200" b="1">
                <a:solidFill>
                  <a:schemeClr val="dk1"/>
                </a:solidFill>
              </a:rPr>
              <a:t>ow</a:t>
            </a:r>
            <a:r>
              <a:rPr lang="en" sz="1200">
                <a:solidFill>
                  <a:schemeClr val="dk1"/>
                </a:solidFill>
              </a:rPr>
              <a:t>, 5&lt;rate&lt;7 </a:t>
            </a:r>
            <a:r>
              <a:rPr lang="en" sz="1200" b="1">
                <a:solidFill>
                  <a:schemeClr val="dk1"/>
                </a:solidFill>
              </a:rPr>
              <a:t>medium</a:t>
            </a:r>
            <a:r>
              <a:rPr lang="en" sz="1200">
                <a:solidFill>
                  <a:schemeClr val="dk1"/>
                </a:solidFill>
              </a:rPr>
              <a:t>, rate&gt;=7</a:t>
            </a:r>
            <a:r>
              <a:rPr lang="en" sz="1200" b="1">
                <a:solidFill>
                  <a:schemeClr val="dk1"/>
                </a:solidFill>
              </a:rPr>
              <a:t> high</a:t>
            </a:r>
            <a:endParaRPr sz="1200" b="1">
              <a:solidFill>
                <a:schemeClr val="dk1"/>
              </a:solidFill>
            </a:endParaRPr>
          </a:p>
          <a:p>
            <a:pPr marL="0" lvl="0" indent="0" algn="l" rtl="0">
              <a:lnSpc>
                <a:spcPct val="107916"/>
              </a:lnSpc>
              <a:spcBef>
                <a:spcPts val="800"/>
              </a:spcBef>
              <a:spcAft>
                <a:spcPts val="0"/>
              </a:spcAft>
              <a:buNone/>
            </a:pPr>
            <a:r>
              <a:rPr lang="en" sz="1200">
                <a:solidFill>
                  <a:schemeClr val="dk1"/>
                </a:solidFill>
              </a:rPr>
              <a:t>CPI -&gt; cpi_class:  rate &lt; 160 </a:t>
            </a:r>
            <a:r>
              <a:rPr lang="en" sz="1200" b="1">
                <a:solidFill>
                  <a:schemeClr val="dk1"/>
                </a:solidFill>
              </a:rPr>
              <a:t>low</a:t>
            </a:r>
            <a:r>
              <a:rPr lang="en" sz="1200">
                <a:solidFill>
                  <a:schemeClr val="dk1"/>
                </a:solidFill>
              </a:rPr>
              <a:t>, 160&lt;=rate&lt;=200 </a:t>
            </a:r>
            <a:r>
              <a:rPr lang="en" sz="1200" b="1">
                <a:solidFill>
                  <a:schemeClr val="dk1"/>
                </a:solidFill>
              </a:rPr>
              <a:t>medium</a:t>
            </a:r>
            <a:r>
              <a:rPr lang="en" sz="1200">
                <a:solidFill>
                  <a:schemeClr val="dk1"/>
                </a:solidFill>
              </a:rPr>
              <a:t>, rate&gt;=200 </a:t>
            </a:r>
            <a:r>
              <a:rPr lang="en" sz="1200" b="1">
                <a:solidFill>
                  <a:schemeClr val="dk1"/>
                </a:solidFill>
              </a:rPr>
              <a:t>high</a:t>
            </a:r>
            <a:endParaRPr sz="1200" b="1">
              <a:solidFill>
                <a:schemeClr val="dk1"/>
              </a:solidFill>
            </a:endParaRPr>
          </a:p>
          <a:p>
            <a:pPr marL="0" lvl="0" indent="0" algn="l" rtl="0">
              <a:lnSpc>
                <a:spcPct val="107916"/>
              </a:lnSpc>
              <a:spcBef>
                <a:spcPts val="800"/>
              </a:spcBef>
              <a:spcAft>
                <a:spcPts val="0"/>
              </a:spcAft>
              <a:buClr>
                <a:schemeClr val="dk1"/>
              </a:buClr>
              <a:buSzPts val="1100"/>
              <a:buFont typeface="Arial"/>
              <a:buNone/>
            </a:pPr>
            <a:r>
              <a:rPr lang="en" sz="1200">
                <a:solidFill>
                  <a:schemeClr val="dk1"/>
                </a:solidFill>
              </a:rPr>
              <a:t>Store size -&gt; size_class : size&lt;=100,000 </a:t>
            </a:r>
            <a:r>
              <a:rPr lang="en" sz="1200" b="1">
                <a:solidFill>
                  <a:schemeClr val="dk1"/>
                </a:solidFill>
              </a:rPr>
              <a:t>small</a:t>
            </a:r>
            <a:r>
              <a:rPr lang="en" sz="1200">
                <a:solidFill>
                  <a:schemeClr val="dk1"/>
                </a:solidFill>
              </a:rPr>
              <a:t>, 100,000&lt;size&lt;200,000 </a:t>
            </a:r>
            <a:r>
              <a:rPr lang="en" sz="1200" b="1">
                <a:solidFill>
                  <a:schemeClr val="dk1"/>
                </a:solidFill>
              </a:rPr>
              <a:t>medium</a:t>
            </a:r>
            <a:r>
              <a:rPr lang="en" sz="1200">
                <a:solidFill>
                  <a:schemeClr val="dk1"/>
                </a:solidFill>
              </a:rPr>
              <a:t>, size&gt;=200,000</a:t>
            </a:r>
            <a:r>
              <a:rPr lang="en" sz="1200" b="1">
                <a:solidFill>
                  <a:schemeClr val="dk1"/>
                </a:solidFill>
              </a:rPr>
              <a:t> large</a:t>
            </a:r>
            <a:endParaRPr sz="1200" b="1">
              <a:solidFill>
                <a:schemeClr val="dk1"/>
              </a:solidFill>
            </a:endParaRPr>
          </a:p>
          <a:p>
            <a:pPr marL="0" lvl="0" indent="0" algn="l" rtl="0">
              <a:spcBef>
                <a:spcPts val="800"/>
              </a:spcBef>
              <a:spcAft>
                <a:spcPts val="1600"/>
              </a:spcAft>
              <a:buNone/>
            </a:pPr>
            <a:endParaRPr/>
          </a:p>
        </p:txBody>
      </p:sp>
      <p:sp>
        <p:nvSpPr>
          <p:cNvPr id="85" name="Google Shape;85;p17"/>
          <p:cNvSpPr txBox="1">
            <a:spLocks noGrp="1"/>
          </p:cNvSpPr>
          <p:nvPr>
            <p:ph type="title"/>
          </p:nvPr>
        </p:nvSpPr>
        <p:spPr>
          <a:xfrm>
            <a:off x="0" y="0"/>
            <a:ext cx="9144000" cy="629700"/>
          </a:xfrm>
          <a:prstGeom prst="rect">
            <a:avLst/>
          </a:prstGeom>
          <a:solidFill>
            <a:srgbClr val="1155CC"/>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Categories for Decision Tree and Random Forest</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Char char="●"/>
            </a:pPr>
            <a:r>
              <a:rPr lang="en" sz="1200">
                <a:solidFill>
                  <a:srgbClr val="000000"/>
                </a:solidFill>
              </a:rPr>
              <a:t>Predictor variables: ’Store', 'IsHoliday', 'Dept', 'Type', 'Temp_class', 'Fuel_class', 'Unemploy_class', 'Cpi_class', and 'Size_class'</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One-Hot encoder is used to encode the data into binary format.</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Split the data into training and test set with ‘sklearn’s train_test_split()’</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A Gaussian Naive Bayes classifier is made using training data and is used to make predictions on the test data.</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Let’s compare the model’s prediction with actual target values for the test set.</a:t>
            </a:r>
            <a:endParaRPr sz="1200">
              <a:solidFill>
                <a:srgbClr val="000000"/>
              </a:solidFill>
            </a:endParaRPr>
          </a:p>
          <a:p>
            <a:pPr marL="0" lvl="0" indent="0" algn="l" rtl="0">
              <a:spcBef>
                <a:spcPts val="1600"/>
              </a:spcBef>
              <a:spcAft>
                <a:spcPts val="0"/>
              </a:spcAft>
              <a:buNone/>
            </a:pPr>
            <a:r>
              <a:rPr lang="en" sz="1200">
                <a:solidFill>
                  <a:srgbClr val="000000"/>
                </a:solidFill>
              </a:rPr>
              <a:t>“accuracy_score(target_test, target_pred, normalize = True)”</a:t>
            </a:r>
            <a:endParaRPr sz="1200">
              <a:solidFill>
                <a:srgbClr val="000000"/>
              </a:solidFill>
            </a:endParaRPr>
          </a:p>
          <a:p>
            <a:pPr marL="0" lvl="0" indent="0" algn="l" rtl="0">
              <a:spcBef>
                <a:spcPts val="1600"/>
              </a:spcBef>
              <a:spcAft>
                <a:spcPts val="0"/>
              </a:spcAft>
              <a:buNone/>
            </a:pPr>
            <a:r>
              <a:rPr lang="en" sz="1200">
                <a:solidFill>
                  <a:srgbClr val="000000"/>
                </a:solidFill>
              </a:rPr>
              <a:t>=&gt;&gt;This model is giving an accuracy of 65%.</a:t>
            </a:r>
            <a:endParaRPr sz="1200">
              <a:solidFill>
                <a:srgbClr val="000000"/>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91" name="Google Shape;91;p18"/>
          <p:cNvPicPr preferRelativeResize="0"/>
          <p:nvPr/>
        </p:nvPicPr>
        <p:blipFill>
          <a:blip r:embed="rId3">
            <a:alphaModFix/>
          </a:blip>
          <a:stretch>
            <a:fillRect/>
          </a:stretch>
        </p:blipFill>
        <p:spPr>
          <a:xfrm>
            <a:off x="4703175" y="2563675"/>
            <a:ext cx="3354050" cy="2057300"/>
          </a:xfrm>
          <a:prstGeom prst="rect">
            <a:avLst/>
          </a:prstGeom>
          <a:noFill/>
          <a:ln>
            <a:noFill/>
          </a:ln>
        </p:spPr>
      </p:pic>
      <p:sp>
        <p:nvSpPr>
          <p:cNvPr id="92" name="Google Shape;92;p18"/>
          <p:cNvSpPr txBox="1">
            <a:spLocks noGrp="1"/>
          </p:cNvSpPr>
          <p:nvPr>
            <p:ph type="title"/>
          </p:nvPr>
        </p:nvSpPr>
        <p:spPr>
          <a:xfrm>
            <a:off x="0" y="0"/>
            <a:ext cx="9144000" cy="629700"/>
          </a:xfrm>
          <a:prstGeom prst="rect">
            <a:avLst/>
          </a:prstGeom>
          <a:solidFill>
            <a:srgbClr val="1155CC"/>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Naive Bayes classifier using Python</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Predictor variables: Dept, temp_class, fuel_class, umemploy_class, cpi_class, size_class, Type, and sales_class</a:t>
            </a:r>
            <a:endParaRPr sz="1400"/>
          </a:p>
          <a:p>
            <a:pPr marL="457200" lvl="0" indent="-317500" algn="l" rtl="0">
              <a:spcBef>
                <a:spcPts val="0"/>
              </a:spcBef>
              <a:spcAft>
                <a:spcPts val="0"/>
              </a:spcAft>
              <a:buSzPts val="1400"/>
              <a:buChar char="●"/>
            </a:pPr>
            <a:r>
              <a:rPr lang="en" sz="1400"/>
              <a:t>Gave numerical values (1,2,3,...) for each predictor because Random Forest method can not string values.</a:t>
            </a:r>
            <a:endParaRPr sz="1400"/>
          </a:p>
          <a:p>
            <a:pPr marL="457200" lvl="0" indent="-317500" algn="l" rtl="0">
              <a:spcBef>
                <a:spcPts val="0"/>
              </a:spcBef>
              <a:spcAft>
                <a:spcPts val="0"/>
              </a:spcAft>
              <a:buSzPts val="1400"/>
              <a:buChar char="●"/>
            </a:pPr>
            <a:r>
              <a:rPr lang="en" sz="1400"/>
              <a:t>Split data into test and train data using train_test_split from sklearn library</a:t>
            </a:r>
            <a:endParaRPr sz="1400"/>
          </a:p>
          <a:p>
            <a:pPr marL="457200" lvl="0" indent="-317500" algn="l" rtl="0">
              <a:spcBef>
                <a:spcPts val="0"/>
              </a:spcBef>
              <a:spcAft>
                <a:spcPts val="0"/>
              </a:spcAft>
              <a:buSzPts val="1400"/>
              <a:buChar char="●"/>
            </a:pPr>
            <a:r>
              <a:rPr lang="en" sz="1400"/>
              <a:t>Use RandomForestClassifier to fit train data to predict test response values, which is predicted sales_class.</a:t>
            </a:r>
            <a:endParaRPr sz="1400"/>
          </a:p>
          <a:p>
            <a:pPr marL="457200" lvl="0" indent="-317500" algn="l" rtl="0">
              <a:spcBef>
                <a:spcPts val="0"/>
              </a:spcBef>
              <a:spcAft>
                <a:spcPts val="0"/>
              </a:spcAft>
              <a:buSzPts val="1400"/>
              <a:buChar char="●"/>
            </a:pPr>
            <a:r>
              <a:rPr lang="en" sz="1400"/>
              <a:t>Accuracy score: 0.9605 and Average Cross Validation Score: 0.68 +/- 0.21</a:t>
            </a:r>
            <a:endParaRPr sz="1400"/>
          </a:p>
          <a:p>
            <a:pPr marL="457200" lvl="0" indent="-317500" algn="l" rtl="0">
              <a:spcBef>
                <a:spcPts val="0"/>
              </a:spcBef>
              <a:spcAft>
                <a:spcPts val="0"/>
              </a:spcAft>
              <a:buSzPts val="1400"/>
              <a:buChar char="●"/>
            </a:pPr>
            <a:r>
              <a:rPr lang="en" sz="1400"/>
              <a:t>Predictor variable importance score showed Departments having the highest score of 0.81 and size_class the second highest as 0.15, third highest is cpi_class with 0.011.</a:t>
            </a:r>
            <a:endParaRPr sz="1400"/>
          </a:p>
          <a:p>
            <a:pPr marL="457200" lvl="0" indent="-317500" algn="l" rtl="0">
              <a:spcBef>
                <a:spcPts val="0"/>
              </a:spcBef>
              <a:spcAft>
                <a:spcPts val="0"/>
              </a:spcAft>
              <a:buSzPts val="1400"/>
              <a:buChar char="●"/>
            </a:pPr>
            <a:r>
              <a:rPr lang="en" sz="1400"/>
              <a:t>Per accuracy score, this Random Tree model is good to use to predict sales_class. The predictor variable with most contribution to the model is Department value.</a:t>
            </a:r>
            <a:endParaRPr sz="1400"/>
          </a:p>
          <a:p>
            <a:pPr marL="457200" lvl="0" indent="-317500" algn="l" rtl="0">
              <a:spcBef>
                <a:spcPts val="0"/>
              </a:spcBef>
              <a:spcAft>
                <a:spcPts val="0"/>
              </a:spcAft>
              <a:buSzPts val="1400"/>
              <a:buChar char="●"/>
            </a:pPr>
            <a:r>
              <a:rPr lang="en" sz="1400" b="1"/>
              <a:t>**Since the accuracy score of the Random Tree model is higher than Naive Bayes, we will use Random Tree in our program.</a:t>
            </a:r>
            <a:endParaRPr sz="1400" b="1"/>
          </a:p>
        </p:txBody>
      </p:sp>
      <p:sp>
        <p:nvSpPr>
          <p:cNvPr id="98" name="Google Shape;98;p19"/>
          <p:cNvSpPr txBox="1">
            <a:spLocks noGrp="1"/>
          </p:cNvSpPr>
          <p:nvPr>
            <p:ph type="title"/>
          </p:nvPr>
        </p:nvSpPr>
        <p:spPr>
          <a:xfrm>
            <a:off x="0" y="0"/>
            <a:ext cx="9144000" cy="629700"/>
          </a:xfrm>
          <a:prstGeom prst="rect">
            <a:avLst/>
          </a:prstGeom>
          <a:solidFill>
            <a:srgbClr val="1155CC"/>
          </a:solidFill>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rgbClr val="FFFF00"/>
                </a:solidFill>
              </a:rPr>
              <a:t>Random Forest: To Predict Top and Bottom Departments</a:t>
            </a:r>
            <a:endParaRPr sz="2700">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body" idx="1"/>
          </p:nvPr>
        </p:nvSpPr>
        <p:spPr>
          <a:xfrm>
            <a:off x="311700" y="727075"/>
            <a:ext cx="8520600" cy="3990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put together all the three .csv files (train.csv, features.csv and stores.csv). All the ‘NA’ values in the table features.csv was changed to NULL. The ‘TRUE’ and ‘FALSE’ values for the ISHOLIDAY attribute were changed to binary values 1 and 0 respectively. For analytical purposes and visualization, the variables TEMPERATURE, CPI, UNEMPLOYMENT, FUEL_PRICE and WEEKLY_SALES were all categorized into ‘Low’, ‘Medium’ and ‘High’.</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 </a:t>
            </a:r>
            <a:r>
              <a:rPr lang="en" sz="1200" b="1">
                <a:solidFill>
                  <a:schemeClr val="dk1"/>
                </a:solidFill>
                <a:latin typeface="Times New Roman"/>
                <a:ea typeface="Times New Roman"/>
                <a:cs typeface="Times New Roman"/>
                <a:sym typeface="Times New Roman"/>
              </a:rPr>
              <a:t>SQL queries as below:=</a:t>
            </a:r>
            <a:endParaRPr sz="1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800"/>
              </a:spcAft>
              <a:buClr>
                <a:schemeClr val="dk1"/>
              </a:buClr>
              <a:buSzPts val="1100"/>
              <a:buFont typeface="Arial"/>
              <a:buNone/>
            </a:pPr>
            <a:endParaRPr sz="700"/>
          </a:p>
        </p:txBody>
      </p:sp>
      <p:sp>
        <p:nvSpPr>
          <p:cNvPr id="104" name="Google Shape;104;p20"/>
          <p:cNvSpPr txBox="1"/>
          <p:nvPr/>
        </p:nvSpPr>
        <p:spPr>
          <a:xfrm>
            <a:off x="311700" y="2119700"/>
            <a:ext cx="4302300" cy="2934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CREATE TABLE Store_Features</a:t>
            </a:r>
            <a:endParaRPr sz="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800" i="1">
                <a:solidFill>
                  <a:schemeClr val="dk1"/>
                </a:solidFill>
                <a:latin typeface="Times New Roman"/>
                <a:ea typeface="Times New Roman"/>
                <a:cs typeface="Times New Roman"/>
                <a:sym typeface="Times New Roman"/>
              </a:rPr>
              <a:t> </a:t>
            </a:r>
            <a:r>
              <a:rPr lang="en" sz="800">
                <a:solidFill>
                  <a:schemeClr val="dk1"/>
                </a:solidFill>
                <a:latin typeface="Times New Roman"/>
                <a:ea typeface="Times New Roman"/>
                <a:cs typeface="Times New Roman"/>
                <a:sym typeface="Times New Roman"/>
              </a:rPr>
              <a:t>AS</a:t>
            </a:r>
            <a:endParaRPr sz="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800" i="1">
                <a:solidFill>
                  <a:schemeClr val="dk1"/>
                </a:solidFill>
                <a:latin typeface="Times New Roman"/>
                <a:ea typeface="Times New Roman"/>
                <a:cs typeface="Times New Roman"/>
                <a:sym typeface="Times New Roman"/>
              </a:rPr>
              <a:t> </a:t>
            </a:r>
            <a:r>
              <a:rPr lang="en" sz="800">
                <a:solidFill>
                  <a:schemeClr val="dk1"/>
                </a:solidFill>
                <a:latin typeface="Times New Roman"/>
                <a:ea typeface="Times New Roman"/>
                <a:cs typeface="Times New Roman"/>
                <a:sym typeface="Times New Roman"/>
              </a:rPr>
              <a:t>SELECT *</a:t>
            </a:r>
            <a:endParaRPr sz="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800" i="1">
                <a:solidFill>
                  <a:schemeClr val="dk1"/>
                </a:solidFill>
                <a:latin typeface="Times New Roman"/>
                <a:ea typeface="Times New Roman"/>
                <a:cs typeface="Times New Roman"/>
                <a:sym typeface="Times New Roman"/>
              </a:rPr>
              <a:t> </a:t>
            </a:r>
            <a:r>
              <a:rPr lang="en" sz="800">
                <a:solidFill>
                  <a:schemeClr val="dk1"/>
                </a:solidFill>
                <a:latin typeface="Times New Roman"/>
                <a:ea typeface="Times New Roman"/>
                <a:cs typeface="Times New Roman"/>
                <a:sym typeface="Times New Roman"/>
              </a:rPr>
              <a:t>FROM Stores JOIN Features USING(Store);</a:t>
            </a:r>
            <a:endParaRPr sz="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800" i="1">
                <a:solidFill>
                  <a:schemeClr val="dk1"/>
                </a:solidFill>
                <a:latin typeface="Times New Roman"/>
                <a:ea typeface="Times New Roman"/>
                <a:cs typeface="Times New Roman"/>
                <a:sym typeface="Times New Roman"/>
              </a:rPr>
              <a:t>  </a:t>
            </a:r>
            <a:r>
              <a:rPr lang="en" sz="800">
                <a:solidFill>
                  <a:schemeClr val="dk1"/>
                </a:solidFill>
                <a:latin typeface="Times New Roman"/>
                <a:ea typeface="Times New Roman"/>
                <a:cs typeface="Times New Roman"/>
                <a:sym typeface="Times New Roman"/>
              </a:rPr>
              <a:t>CREATE TABLE Walmart_Train</a:t>
            </a:r>
            <a:endParaRPr sz="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800" i="1">
                <a:solidFill>
                  <a:schemeClr val="dk1"/>
                </a:solidFill>
                <a:latin typeface="Times New Roman"/>
                <a:ea typeface="Times New Roman"/>
                <a:cs typeface="Times New Roman"/>
                <a:sym typeface="Times New Roman"/>
              </a:rPr>
              <a:t> </a:t>
            </a:r>
            <a:r>
              <a:rPr lang="en" sz="800">
                <a:solidFill>
                  <a:schemeClr val="dk1"/>
                </a:solidFill>
                <a:latin typeface="Times New Roman"/>
                <a:ea typeface="Times New Roman"/>
                <a:cs typeface="Times New Roman"/>
                <a:sym typeface="Times New Roman"/>
              </a:rPr>
              <a:t>AS</a:t>
            </a:r>
            <a:endParaRPr sz="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800" i="1">
                <a:solidFill>
                  <a:schemeClr val="dk1"/>
                </a:solidFill>
                <a:latin typeface="Times New Roman"/>
                <a:ea typeface="Times New Roman"/>
                <a:cs typeface="Times New Roman"/>
                <a:sym typeface="Times New Roman"/>
              </a:rPr>
              <a:t> </a:t>
            </a:r>
            <a:r>
              <a:rPr lang="en" sz="800">
                <a:solidFill>
                  <a:schemeClr val="dk1"/>
                </a:solidFill>
                <a:latin typeface="Times New Roman"/>
                <a:ea typeface="Times New Roman"/>
                <a:cs typeface="Times New Roman"/>
                <a:sym typeface="Times New Roman"/>
              </a:rPr>
              <a:t>SELECT *</a:t>
            </a:r>
            <a:endParaRPr sz="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 FROM Train JOIN Store_Features USING(Store, Week, IsHoliday);</a:t>
            </a:r>
            <a:endParaRPr sz="800">
              <a:solidFill>
                <a:schemeClr val="dk1"/>
              </a:solidFill>
              <a:latin typeface="Times New Roman"/>
              <a:ea typeface="Times New Roman"/>
              <a:cs typeface="Times New Roman"/>
              <a:sym typeface="Times New Roman"/>
            </a:endParaRPr>
          </a:p>
          <a:p>
            <a:pPr marL="0" lvl="0" indent="0" algn="just" rtl="0">
              <a:spcBef>
                <a:spcPts val="0"/>
              </a:spcBef>
              <a:spcAft>
                <a:spcPts val="800"/>
              </a:spcAft>
              <a:buClr>
                <a:schemeClr val="dk1"/>
              </a:buClr>
              <a:buSzPts val="1100"/>
              <a:buFont typeface="Arial"/>
              <a:buNone/>
            </a:pPr>
            <a:r>
              <a:rPr lang="en" sz="800">
                <a:solidFill>
                  <a:schemeClr val="dk1"/>
                </a:solidFill>
                <a:latin typeface="Times New Roman"/>
                <a:ea typeface="Times New Roman"/>
                <a:cs typeface="Times New Roman"/>
                <a:sym typeface="Times New Roman"/>
              </a:rPr>
              <a:t>ALTER TABLE walmart_train ADD sales_class varchar(100);</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UPDATE WALMART_TRAIN SET sales_class = (CASE WHEN Weekly_Sales &lt;= 0 THEN 'Negative'</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Weekly_Sales &gt; 0 AND Weekly_Sales &lt;= 25000 THEN 'Low' </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Weekly_Sales &gt; 25000 and Weekly_Sales &lt;= 100000 THEN 'Medium'</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Weekly_Sales &gt; 100000 then 'High' </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ELSE NULL</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END);</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ALTER TABLE walmart_train ADD temp_class varchar(100);</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UPDATE WALMART_TRAIN SET temp_class = (CASE WHEN Temperature &lt;= 50 THEN 'Cold'</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Temperature &gt; 50 AND Temperature &lt; 80 THEN 'Comfortable'</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Temperature &gt;= 80 then 'Hot'</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ELSE NULL</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END);</a:t>
            </a:r>
            <a:br>
              <a:rPr lang="en" sz="800">
                <a:solidFill>
                  <a:schemeClr val="dk1"/>
                </a:solidFill>
                <a:latin typeface="Times New Roman"/>
                <a:ea typeface="Times New Roman"/>
                <a:cs typeface="Times New Roman"/>
                <a:sym typeface="Times New Roman"/>
              </a:rPr>
            </a:br>
            <a:endParaRPr sz="800">
              <a:solidFill>
                <a:schemeClr val="dk1"/>
              </a:solidFill>
              <a:latin typeface="Times New Roman"/>
              <a:ea typeface="Times New Roman"/>
              <a:cs typeface="Times New Roman"/>
              <a:sym typeface="Times New Roman"/>
            </a:endParaRPr>
          </a:p>
        </p:txBody>
      </p:sp>
      <p:sp>
        <p:nvSpPr>
          <p:cNvPr id="105" name="Google Shape;105;p20"/>
          <p:cNvSpPr txBox="1"/>
          <p:nvPr/>
        </p:nvSpPr>
        <p:spPr>
          <a:xfrm>
            <a:off x="4614000" y="2030750"/>
            <a:ext cx="4530000" cy="31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800">
                <a:solidFill>
                  <a:schemeClr val="dk1"/>
                </a:solidFill>
                <a:latin typeface="Times New Roman"/>
                <a:ea typeface="Times New Roman"/>
                <a:cs typeface="Times New Roman"/>
                <a:sym typeface="Times New Roman"/>
              </a:rPr>
              <a:t>ALTER TABLE walmart_train ADD fuel_class varchar(100);</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UPDATE WALMART_TRAIN SET fuel_class = (CASE WHEN Fuel_Price &lt;= 2.8 THEN 'low'</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Fuel_Price &gt; 2.8 AND Fuel_Price &lt; 3.5 THEN 'Medium’ </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Fuel_Price &gt;= 3.5 then 'High'</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ELSE NULL</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END);</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ALTER TABLE walmart_train ADD unemploy_class varchar(100);</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UPDATE WALMART_TRAIN SET unemploy_class = (CASE WHEN Unemployment &lt;= 5 THEN 'low'</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Unemployment &gt; 5 AND Unemployment &lt; 7 THEN 'Medium'</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Unemployment &gt;= 7 then 'High'</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ELSE NULL</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END);</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ALTER TABLE walmart_train ADD cpi_class varchar(100);</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UPDATE WALMART_TRAIN SET cpi_class = (CASE WHEN CPI &lt;= 160 THEN 'low'</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CPI &gt; 160 AND CPI &lt; 200 THEN 'Medium'</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 WHEN CPI &gt;= 200 then 'High'</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 ELSE NULL</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 END);</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ALTER TABLE walmart_train ADD size_class varchar(100);</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UPDATE WALMART_TRAIN SET size_class = (CASE WHEN Size &lt;= 100000 THEN 'low'</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 WHEN Size &gt; 100000 AND Size &lt; 200000 THEN 'Medium'</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WHEN Size &gt;= 200000 then 'High'</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 ELSE NULL</a:t>
            </a:r>
            <a:br>
              <a:rPr lang="en" sz="800">
                <a:solidFill>
                  <a:schemeClr val="dk1"/>
                </a:solidFill>
                <a:latin typeface="Times New Roman"/>
                <a:ea typeface="Times New Roman"/>
                <a:cs typeface="Times New Roman"/>
                <a:sym typeface="Times New Roman"/>
              </a:rPr>
            </a:br>
            <a:r>
              <a:rPr lang="en" sz="800">
                <a:solidFill>
                  <a:schemeClr val="dk1"/>
                </a:solidFill>
                <a:latin typeface="Times New Roman"/>
                <a:ea typeface="Times New Roman"/>
                <a:cs typeface="Times New Roman"/>
                <a:sym typeface="Times New Roman"/>
              </a:rPr>
              <a:t> END);</a:t>
            </a:r>
            <a:endParaRPr sz="800">
              <a:solidFill>
                <a:schemeClr val="dk2"/>
              </a:solidFill>
            </a:endParaRPr>
          </a:p>
        </p:txBody>
      </p:sp>
      <p:sp>
        <p:nvSpPr>
          <p:cNvPr id="106" name="Google Shape;106;p20"/>
          <p:cNvSpPr txBox="1">
            <a:spLocks noGrp="1"/>
          </p:cNvSpPr>
          <p:nvPr>
            <p:ph type="title"/>
          </p:nvPr>
        </p:nvSpPr>
        <p:spPr>
          <a:xfrm>
            <a:off x="0" y="0"/>
            <a:ext cx="9144000" cy="629700"/>
          </a:xfrm>
          <a:prstGeom prst="rect">
            <a:avLst/>
          </a:prstGeom>
          <a:solidFill>
            <a:srgbClr val="1155CC"/>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SQL Queries</a:t>
            </a:r>
            <a:endParaRPr>
              <a:solidFill>
                <a:srgbClr val="FFFF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body" idx="1"/>
          </p:nvPr>
        </p:nvSpPr>
        <p:spPr>
          <a:xfrm>
            <a:off x="0" y="0"/>
            <a:ext cx="9144000" cy="5143500"/>
          </a:xfrm>
          <a:prstGeom prst="rect">
            <a:avLst/>
          </a:prstGeom>
          <a:solidFill>
            <a:srgbClr val="1155CC"/>
          </a:solidFill>
        </p:spPr>
        <p:txBody>
          <a:bodyPr spcFirstLastPara="1" wrap="square" lIns="91425" tIns="91425" rIns="91425" bIns="91425" anchor="t" anchorCtr="0">
            <a:noAutofit/>
          </a:bodyPr>
          <a:lstStyle/>
          <a:p>
            <a:pPr marL="0" lvl="0" indent="0" algn="ctr" rtl="0">
              <a:spcBef>
                <a:spcPts val="0"/>
              </a:spcBef>
              <a:spcAft>
                <a:spcPts val="0"/>
              </a:spcAft>
              <a:buNone/>
            </a:pPr>
            <a:endParaRPr sz="3000">
              <a:solidFill>
                <a:schemeClr val="accent6"/>
              </a:solidFill>
            </a:endParaRPr>
          </a:p>
          <a:p>
            <a:pPr marL="0" lvl="0" indent="0" algn="ctr" rtl="0">
              <a:spcBef>
                <a:spcPts val="1600"/>
              </a:spcBef>
              <a:spcAft>
                <a:spcPts val="0"/>
              </a:spcAft>
              <a:buNone/>
            </a:pPr>
            <a:endParaRPr sz="3000">
              <a:solidFill>
                <a:schemeClr val="accent6"/>
              </a:solidFill>
            </a:endParaRPr>
          </a:p>
          <a:p>
            <a:pPr marL="0" lvl="0" indent="0" algn="ctr" rtl="0">
              <a:spcBef>
                <a:spcPts val="1600"/>
              </a:spcBef>
              <a:spcAft>
                <a:spcPts val="0"/>
              </a:spcAft>
              <a:buNone/>
            </a:pPr>
            <a:r>
              <a:rPr lang="en" sz="3000">
                <a:solidFill>
                  <a:schemeClr val="accent6"/>
                </a:solidFill>
              </a:rPr>
              <a:t>It’s time to test out our models for SALE</a:t>
            </a:r>
            <a:r>
              <a:rPr lang="en" sz="3000">
                <a:solidFill>
                  <a:srgbClr val="00FF00"/>
                </a:solidFill>
              </a:rPr>
              <a:t>$</a:t>
            </a:r>
            <a:r>
              <a:rPr lang="en" sz="3000">
                <a:solidFill>
                  <a:schemeClr val="accent6"/>
                </a:solidFill>
              </a:rPr>
              <a:t>TER!</a:t>
            </a:r>
            <a:endParaRPr sz="3000">
              <a:solidFill>
                <a:schemeClr val="accent6"/>
              </a:solidFill>
            </a:endParaRPr>
          </a:p>
          <a:p>
            <a:pPr marL="0" lvl="0" indent="0" algn="ctr" rtl="0">
              <a:spcBef>
                <a:spcPts val="1600"/>
              </a:spcBef>
              <a:spcAft>
                <a:spcPts val="1600"/>
              </a:spcAft>
              <a:buNone/>
            </a:pPr>
            <a:r>
              <a:rPr lang="en" sz="3000">
                <a:solidFill>
                  <a:schemeClr val="accent6"/>
                </a:solidFill>
              </a:rPr>
              <a:t>Can we help out DAGSS, the Walmart Store 1 Manager??</a:t>
            </a:r>
            <a:endParaRPr sz="3000">
              <a:solidFill>
                <a:schemeClr val="accent6"/>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1229</Words>
  <Application>Microsoft Office PowerPoint</Application>
  <PresentationFormat>On-screen Show (16:9)</PresentationFormat>
  <Paragraphs>90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Times New Roman</vt:lpstr>
      <vt:lpstr>Simple Light</vt:lpstr>
      <vt:lpstr>SALE$TER</vt:lpstr>
      <vt:lpstr>Python Libraries Used and Data </vt:lpstr>
      <vt:lpstr>Some changes from our Design Doc... </vt:lpstr>
      <vt:lpstr>Polynomial Multiple Regression (Predicting Sales) </vt:lpstr>
      <vt:lpstr>Categories for Decision Tree and Random Forest </vt:lpstr>
      <vt:lpstr>Naive Bayes classifier using Python</vt:lpstr>
      <vt:lpstr>Random Forest: To Predict Top and Bottom Departments</vt:lpstr>
      <vt:lpstr>SQL Queries</vt:lpstr>
      <vt:lpstr>PowerPoint Presentation</vt:lpstr>
      <vt:lpstr>Hi, I’m DAGSS, Walmart’s Store 1 Manager</vt:lpstr>
      <vt:lpstr>SALE$TER IN ACTION! </vt:lpstr>
      <vt:lpstr>PowerPoint Presentation</vt:lpstr>
      <vt:lpstr>PowerPoint Presentation</vt:lpstr>
      <vt:lpstr>PowerPoint Presentation</vt:lpstr>
      <vt:lpstr>PowerPoint Presentation</vt:lpstr>
      <vt:lpstr>SALE$TER IS AWESOME!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SALE$TER</dc:title>
  <dc:creator>Akhtar Bhinderwala</dc:creator>
  <cp:lastModifiedBy>Sakina Sulemanb Presswala</cp:lastModifiedBy>
  <cp:revision>1</cp:revision>
  <dcterms:modified xsi:type="dcterms:W3CDTF">2018-09-21T21:49:35Z</dcterms:modified>
</cp:coreProperties>
</file>